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media/image9.png" ContentType="image/png"/>
  <Override PartName="/ppt/media/image13.png" ContentType="image/png"/>
  <Override PartName="/ppt/media/image12.jpeg" ContentType="image/jpeg"/>
  <Override PartName="/ppt/media/image8.png" ContentType="image/png"/>
  <Override PartName="/ppt/media/image14.jpeg" ContentType="image/jpeg"/>
  <Override PartName="/ppt/media/image7.png" ContentType="image/png"/>
  <Override PartName="/ppt/media/image22.jpeg" ContentType="image/jpeg"/>
  <Override PartName="/ppt/media/image11.png" ContentType="image/png"/>
  <Override PartName="/ppt/media/image19.jpeg" ContentType="image/jpeg"/>
  <Override PartName="/ppt/media/image21.jpeg" ContentType="image/jpeg"/>
  <Override PartName="/ppt/media/image16.jpeg" ContentType="image/jpeg"/>
  <Override PartName="/ppt/media/image20.jpeg" ContentType="image/jpeg"/>
  <Override PartName="/ppt/media/image15.jpeg" ContentType="image/jpeg"/>
  <Override PartName="/ppt/media/image18.jpeg" ContentType="image/jpeg"/>
  <Override PartName="/ppt/media/image17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ABD0EF-4AF6-47E0-B4CE-4A174F999E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42C9A7-FA79-4E82-A15D-6A7A508A24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F2A12AF-8B76-4879-91F9-EBC7FE9D72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C0009A-E24B-4715-8926-C7F8EC7730E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0788156-E8E5-44F7-BA71-3D5B126C403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22716A-6AF6-4D36-8853-84FC62E4BB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904E35-2715-4B86-A528-266D9EE105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0E44D3-6E97-4A8A-B370-57F31944681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F1CE8A-02AD-4CB4-893D-BF577D827D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8DCFE0-5951-4286-8247-AB1DA04BBF1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D03129-95A8-45DF-B1E9-9BDB2BC1A80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2F4014-F45E-4F06-99E1-5503EE91C87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26596BD-B417-4D04-B8F4-EDB2E2B4ACF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856C3CA-650A-4022-A3EE-CDB888C617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31D81BE-3DA3-47D6-8FE7-D05B9C0F74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777FB6B-6C1B-41AC-A078-7B263430020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44B8F0C-F657-4838-ADBE-E2B7B3F981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072EBC6-AD7F-4464-9563-37203647FD8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4BF1A0-7B5F-4B5E-B096-5D24FA1FC1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CA47980-7E4E-44AC-975C-4E30516C3A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24EA5D9-025C-417B-938A-234865602B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7B39ECF-A88E-4AE2-A4F1-C97F0124FE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28F6FD-66C6-4EF7-AEE4-68C883351FC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EF2E49D-7D2F-45F6-802F-FEFA78E3331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ABB8507-F3A2-4D0E-B909-ED126979BCD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A36BF25-5E23-44D5-A126-DC51D5AC68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30613E0-37DC-4C14-82FC-F05C3865A3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DC3B5DB-43E8-4102-B269-82526A1B105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546DDEC-FC60-4BDE-9D0D-38BA9141D4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A329DF2-CBCE-4E60-9735-31C08E5DE4D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72F6E7B-5A3C-4AC7-A490-2516E5281F9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E6C3F6B-923C-45DE-8BF3-04830C033F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0058C7B-0E77-43F1-9A90-0F8F8171C0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2086FD2-D4B0-4368-A49E-205BB29318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82A24D5-DE4B-402B-86ED-FE4118E1284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1C4DF54-D7C2-4AAA-91FF-0D7FA09694A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D9675C3-2783-4DF0-9B34-3C54BC6F75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194C7EA-87AC-4ADD-97D6-AE0881A7B81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1E0DC17-002A-42AF-A6C5-2E85BB438A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7CF23F9-6EF9-4BEB-B869-CD07AA7308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8076409-CF86-4AC6-A35F-D65AA771C5C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E099A7B-FEA8-4A36-B9EB-13E27EBC678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01F4DBB-48F7-4E1D-A659-03AF8BC155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9A74699-D329-4149-A0B6-E82129BFFF0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8E5AFC6-1919-4641-8F8B-5722DBF2802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13CCCDF-F1C7-4946-B73B-A87E118F3C0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9990A82-D840-41E9-B18D-F0A35B61DB0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E1DE373-B5BF-4FDF-A152-9E78B9E9694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de-A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673ac"/>
            </a:gs>
            <a:gs pos="100000">
              <a:srgbClr val="b55aab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hashOverlay-FullResolve.png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1" name="Picture 6" descr="HD-ShadowLong.png"/>
          <p:cNvPicPr/>
          <p:nvPr/>
        </p:nvPicPr>
        <p:blipFill>
          <a:blip r:embed="rId3"/>
          <a:stretch/>
        </p:blipFill>
        <p:spPr>
          <a:xfrm>
            <a:off x="0" y="4242960"/>
            <a:ext cx="8967240" cy="275400"/>
          </a:xfrm>
          <a:prstGeom prst="rect">
            <a:avLst/>
          </a:prstGeom>
          <a:ln w="0">
            <a:noFill/>
          </a:ln>
        </p:spPr>
      </p:pic>
      <p:pic>
        <p:nvPicPr>
          <p:cNvPr id="2" name="Picture 7" descr="HD-ShadowShort.png"/>
          <p:cNvPicPr/>
          <p:nvPr/>
        </p:nvPicPr>
        <p:blipFill>
          <a:blip r:embed="rId4"/>
          <a:stretch/>
        </p:blipFill>
        <p:spPr>
          <a:xfrm>
            <a:off x="9111600" y="4243680"/>
            <a:ext cx="3076560" cy="276120"/>
          </a:xfrm>
          <a:prstGeom prst="rect">
            <a:avLst/>
          </a:prstGeom>
          <a:ln w="0">
            <a:noFill/>
          </a:ln>
        </p:spPr>
      </p:pic>
      <p:sp>
        <p:nvSpPr>
          <p:cNvPr id="3" name="Rectangle 8"/>
          <p:cNvSpPr/>
          <p:nvPr/>
        </p:nvSpPr>
        <p:spPr>
          <a:xfrm>
            <a:off x="0" y="2590200"/>
            <a:ext cx="8967240" cy="16596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Rectangle 9"/>
          <p:cNvSpPr/>
          <p:nvPr/>
        </p:nvSpPr>
        <p:spPr>
          <a:xfrm>
            <a:off x="9111600" y="2590200"/>
            <a:ext cx="3076560" cy="165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de-AT" sz="1800" spc="-1" strike="noStrike">
                <a:latin typeface="Arial"/>
              </a:rPr>
              <a:t>Format des Titeltextes durch Klicken bearbeiten</a:t>
            </a:r>
            <a:endParaRPr b="0" lang="de-AT" sz="18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680400" y="5936040"/>
            <a:ext cx="68698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de-AT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1400" spc="-1" strike="noStrike">
                <a:latin typeface="Times New Roman"/>
              </a:rPr>
              <a:t>&lt;Fußzeile&gt;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9255240" y="2750400"/>
            <a:ext cx="1171080" cy="1355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US" sz="3600" spc="-1" strike="noStrike">
                <a:solidFill>
                  <a:srgbClr val="ffffff"/>
                </a:solidFill>
                <a:latin typeface="Trebuchet MS"/>
              </a:defRPr>
            </a:lvl1pPr>
          </a:lstStyle>
          <a:p>
            <a:pPr>
              <a:lnSpc>
                <a:spcPct val="100000"/>
              </a:lnSpc>
              <a:buNone/>
            </a:pPr>
            <a:fld id="{294F1F44-CAAF-4B31-87E7-87ABEF85F891}" type="slidenum">
              <a:rPr b="0" lang="en-US" sz="3600" spc="-1" strike="noStrike">
                <a:solidFill>
                  <a:srgbClr val="ffffff"/>
                </a:solidFill>
                <a:latin typeface="Trebuchet MS"/>
              </a:rPr>
              <a:t>&lt;Foliennummer&gt;</a:t>
            </a:fld>
            <a:endParaRPr b="0" lang="de-AT" sz="3600" spc="-1" strike="noStrike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7551000" y="593604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de-AT" sz="1400" spc="-1" strike="noStrike">
                <a:latin typeface="Times New Roman"/>
              </a:defRPr>
            </a:lvl1pPr>
          </a:lstStyle>
          <a:p>
            <a:r>
              <a:rPr b="0" lang="de-AT" sz="1400" spc="-1" strike="noStrike">
                <a:latin typeface="Times New Roman"/>
              </a:rPr>
              <a:t>&lt;Datum/Uhrzeit&gt;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673ac"/>
            </a:gs>
            <a:gs pos="100000">
              <a:srgbClr val="b55aab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hashOverlay-FullResolve.png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47" name="Picture 4" descr="HD-ShadowShort.png"/>
          <p:cNvPicPr/>
          <p:nvPr/>
        </p:nvPicPr>
        <p:blipFill>
          <a:blip r:embed="rId3"/>
          <a:stretch/>
        </p:blipFill>
        <p:spPr>
          <a:xfrm>
            <a:off x="10585800" y="1971360"/>
            <a:ext cx="1602360" cy="143640"/>
          </a:xfrm>
          <a:prstGeom prst="rect">
            <a:avLst/>
          </a:prstGeom>
          <a:ln w="0">
            <a:noFill/>
          </a:ln>
        </p:spPr>
      </p:pic>
      <p:sp>
        <p:nvSpPr>
          <p:cNvPr id="48" name="Rectangle 5"/>
          <p:cNvSpPr/>
          <p:nvPr/>
        </p:nvSpPr>
        <p:spPr>
          <a:xfrm>
            <a:off x="10585800" y="609480"/>
            <a:ext cx="1602360" cy="136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PlaceHolder 1"/>
          <p:cNvSpPr>
            <a:spLocks noGrp="1"/>
          </p:cNvSpPr>
          <p:nvPr>
            <p:ph type="ftr" idx="4"/>
          </p:nvPr>
        </p:nvSpPr>
        <p:spPr>
          <a:xfrm>
            <a:off x="680400" y="5936040"/>
            <a:ext cx="68698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de-AT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1400" spc="-1" strike="noStrike">
                <a:latin typeface="Times New Roman"/>
              </a:rPr>
              <a:t>&lt;Fußzeile&gt;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ldNum" idx="5"/>
          </p:nvPr>
        </p:nvSpPr>
        <p:spPr>
          <a:xfrm>
            <a:off x="10729440" y="753120"/>
            <a:ext cx="1153440" cy="1090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US" sz="3600" spc="-1" strike="noStrike">
                <a:solidFill>
                  <a:srgbClr val="ffffff"/>
                </a:solidFill>
                <a:latin typeface="Trebuchet MS"/>
              </a:defRPr>
            </a:lvl1pPr>
          </a:lstStyle>
          <a:p>
            <a:pPr>
              <a:lnSpc>
                <a:spcPct val="100000"/>
              </a:lnSpc>
              <a:buNone/>
            </a:pPr>
            <a:fld id="{3AE7CD29-AD0A-43D5-A953-0AFDA853BD30}" type="slidenum">
              <a:rPr b="0" lang="en-US" sz="3600" spc="-1" strike="noStrike">
                <a:solidFill>
                  <a:srgbClr val="ffffff"/>
                </a:solidFill>
                <a:latin typeface="Trebuchet MS"/>
              </a:rPr>
              <a:t>&lt;Foliennummer&gt;</a:t>
            </a:fld>
            <a:endParaRPr b="0" lang="de-AT" sz="3600" spc="-1" strike="noStrike"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6"/>
          </p:nvPr>
        </p:nvSpPr>
        <p:spPr>
          <a:xfrm>
            <a:off x="7551000" y="593604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de-AT" sz="1400" spc="-1" strike="noStrike">
                <a:latin typeface="Times New Roman"/>
              </a:defRPr>
            </a:lvl1pPr>
          </a:lstStyle>
          <a:p>
            <a:r>
              <a:rPr b="0" lang="de-AT" sz="1400" spc="-1" strike="noStrike">
                <a:latin typeface="Times New Roman"/>
              </a:rPr>
              <a:t>&lt;Datum/Uhrzeit&gt;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AT" sz="4400" spc="-1" strike="noStrike">
                <a:latin typeface="Arial"/>
              </a:rPr>
              <a:t>Format des Titeltextes durch Klicken bearbeiten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673ac"/>
            </a:gs>
            <a:gs pos="100000">
              <a:srgbClr val="b55aab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6" descr="hashOverlay-FullResolve.png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91" name="Picture 14" descr="HD-ShadowLong.png"/>
          <p:cNvPicPr/>
          <p:nvPr/>
        </p:nvPicPr>
        <p:blipFill>
          <a:blip r:embed="rId3"/>
          <a:stretch/>
        </p:blipFill>
        <p:spPr>
          <a:xfrm>
            <a:off x="0" y="1970280"/>
            <a:ext cx="10437120" cy="320400"/>
          </a:xfrm>
          <a:prstGeom prst="rect">
            <a:avLst/>
          </a:prstGeom>
          <a:ln w="0">
            <a:noFill/>
          </a:ln>
        </p:spPr>
      </p:pic>
      <p:pic>
        <p:nvPicPr>
          <p:cNvPr id="92" name="Picture 15" descr="HD-ShadowShort.png"/>
          <p:cNvPicPr/>
          <p:nvPr/>
        </p:nvPicPr>
        <p:blipFill>
          <a:blip r:embed="rId4"/>
          <a:stretch/>
        </p:blipFill>
        <p:spPr>
          <a:xfrm>
            <a:off x="10585800" y="1971360"/>
            <a:ext cx="1602360" cy="143640"/>
          </a:xfrm>
          <a:prstGeom prst="rect">
            <a:avLst/>
          </a:prstGeom>
          <a:ln w="0">
            <a:noFill/>
          </a:ln>
        </p:spPr>
      </p:pic>
      <p:sp>
        <p:nvSpPr>
          <p:cNvPr id="93" name="Rectangle 16"/>
          <p:cNvSpPr/>
          <p:nvPr/>
        </p:nvSpPr>
        <p:spPr>
          <a:xfrm>
            <a:off x="0" y="609480"/>
            <a:ext cx="10437120" cy="136764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Rectangle 17"/>
          <p:cNvSpPr/>
          <p:nvPr/>
        </p:nvSpPr>
        <p:spPr>
          <a:xfrm>
            <a:off x="10585800" y="609480"/>
            <a:ext cx="1602360" cy="136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PlaceHolder 1"/>
          <p:cNvSpPr>
            <a:spLocks noGrp="1"/>
          </p:cNvSpPr>
          <p:nvPr>
            <p:ph type="ftr" idx="7"/>
          </p:nvPr>
        </p:nvSpPr>
        <p:spPr>
          <a:xfrm>
            <a:off x="680400" y="5936040"/>
            <a:ext cx="68698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de-AT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1400" spc="-1" strike="noStrike">
                <a:latin typeface="Times New Roman"/>
              </a:rPr>
              <a:t>&lt;Fußzeile&gt;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ldNum" idx="8"/>
          </p:nvPr>
        </p:nvSpPr>
        <p:spPr>
          <a:xfrm>
            <a:off x="10729440" y="753120"/>
            <a:ext cx="1153440" cy="1090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US" sz="3600" spc="-1" strike="noStrike">
                <a:solidFill>
                  <a:srgbClr val="ffffff"/>
                </a:solidFill>
                <a:latin typeface="Trebuchet MS"/>
              </a:defRPr>
            </a:lvl1pPr>
          </a:lstStyle>
          <a:p>
            <a:pPr>
              <a:lnSpc>
                <a:spcPct val="100000"/>
              </a:lnSpc>
              <a:buNone/>
            </a:pPr>
            <a:fld id="{EFC679BE-1AC7-4023-8363-5CD7E65732FA}" type="slidenum">
              <a:rPr b="0" lang="en-US" sz="3600" spc="-1" strike="noStrike">
                <a:solidFill>
                  <a:srgbClr val="ffffff"/>
                </a:solidFill>
                <a:latin typeface="Trebuchet MS"/>
              </a:rPr>
              <a:t>&lt;Foliennummer&gt;</a:t>
            </a:fld>
            <a:endParaRPr b="0" lang="de-AT" sz="3600" spc="-1" strike="noStrike">
              <a:latin typeface="Times New Roman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dt" idx="9"/>
          </p:nvPr>
        </p:nvSpPr>
        <p:spPr>
          <a:xfrm>
            <a:off x="7551000" y="593604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de-AT" sz="1400" spc="-1" strike="noStrike">
                <a:latin typeface="Times New Roman"/>
              </a:defRPr>
            </a:lvl1pPr>
          </a:lstStyle>
          <a:p>
            <a:r>
              <a:rPr b="0" lang="de-AT" sz="1400" spc="-1" strike="noStrike">
                <a:latin typeface="Times New Roman"/>
              </a:rPr>
              <a:t>&lt;Datum/Uhrzeit&gt;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AT" sz="4400" spc="-1" strike="noStrike">
                <a:latin typeface="Arial"/>
              </a:rPr>
              <a:t>Format des Titeltextes durch Klicken bearbeiten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673ac"/>
            </a:gs>
            <a:gs pos="100000">
              <a:srgbClr val="b55aab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6" descr="hashOverlay-FullResolve.png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5" descr="HD-ShadowLong.png"/>
          <p:cNvPicPr/>
          <p:nvPr/>
        </p:nvPicPr>
        <p:blipFill>
          <a:blip r:embed="rId3"/>
          <a:stretch/>
        </p:blipFill>
        <p:spPr>
          <a:xfrm>
            <a:off x="0" y="1970280"/>
            <a:ext cx="10437120" cy="320400"/>
          </a:xfrm>
          <a:prstGeom prst="rect">
            <a:avLst/>
          </a:prstGeom>
          <a:ln w="0">
            <a:noFill/>
          </a:ln>
        </p:spPr>
      </p:pic>
      <p:pic>
        <p:nvPicPr>
          <p:cNvPr id="138" name="Picture 6" descr="HD-ShadowShort.png"/>
          <p:cNvPicPr/>
          <p:nvPr/>
        </p:nvPicPr>
        <p:blipFill>
          <a:blip r:embed="rId4"/>
          <a:stretch/>
        </p:blipFill>
        <p:spPr>
          <a:xfrm>
            <a:off x="10585800" y="1971360"/>
            <a:ext cx="1602360" cy="143640"/>
          </a:xfrm>
          <a:prstGeom prst="rect">
            <a:avLst/>
          </a:prstGeom>
          <a:ln w="0">
            <a:noFill/>
          </a:ln>
        </p:spPr>
      </p:pic>
      <p:sp>
        <p:nvSpPr>
          <p:cNvPr id="139" name="Rectangle 7"/>
          <p:cNvSpPr/>
          <p:nvPr/>
        </p:nvSpPr>
        <p:spPr>
          <a:xfrm>
            <a:off x="0" y="609480"/>
            <a:ext cx="10437120" cy="136764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Rectangle 8"/>
          <p:cNvSpPr/>
          <p:nvPr/>
        </p:nvSpPr>
        <p:spPr>
          <a:xfrm>
            <a:off x="10585800" y="609480"/>
            <a:ext cx="1602360" cy="136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de-AT" sz="1800" spc="-1" strike="noStrike">
                <a:latin typeface="Arial"/>
              </a:rPr>
              <a:t>Format des Titeltextes durch Klicken bearbeiten</a:t>
            </a:r>
            <a:endParaRPr b="0" lang="de-AT" sz="18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ftr" idx="10"/>
          </p:nvPr>
        </p:nvSpPr>
        <p:spPr>
          <a:xfrm>
            <a:off x="680400" y="5936040"/>
            <a:ext cx="68698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de-AT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1400" spc="-1" strike="noStrike">
                <a:latin typeface="Times New Roman"/>
              </a:rPr>
              <a:t>&lt;Fußzeile&gt;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sldNum" idx="11"/>
          </p:nvPr>
        </p:nvSpPr>
        <p:spPr>
          <a:xfrm>
            <a:off x="10729440" y="753120"/>
            <a:ext cx="1153440" cy="1090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US" sz="3600" spc="-1" strike="noStrike">
                <a:solidFill>
                  <a:srgbClr val="ffffff"/>
                </a:solidFill>
                <a:latin typeface="Trebuchet MS"/>
              </a:defRPr>
            </a:lvl1pPr>
          </a:lstStyle>
          <a:p>
            <a:pPr>
              <a:lnSpc>
                <a:spcPct val="100000"/>
              </a:lnSpc>
              <a:buNone/>
            </a:pPr>
            <a:fld id="{F245C7C9-0C6D-4DFC-B101-0A62F2CD2BCD}" type="slidenum">
              <a:rPr b="0" lang="en-US" sz="3600" spc="-1" strike="noStrike">
                <a:solidFill>
                  <a:srgbClr val="ffffff"/>
                </a:solidFill>
                <a:latin typeface="Trebuchet MS"/>
              </a:rPr>
              <a:t>&lt;Foliennummer&gt;</a:t>
            </a:fld>
            <a:endParaRPr b="0" lang="de-AT" sz="3600" spc="-1" strike="noStrike">
              <a:latin typeface="Times New Roman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dt" idx="12"/>
          </p:nvPr>
        </p:nvSpPr>
        <p:spPr>
          <a:xfrm>
            <a:off x="7551000" y="593604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de-AT" sz="1400" spc="-1" strike="noStrike">
                <a:latin typeface="Times New Roman"/>
              </a:defRPr>
            </a:lvl1pPr>
          </a:lstStyle>
          <a:p>
            <a:r>
              <a:rPr b="0" lang="de-AT" sz="1400" spc="-1" strike="noStrike">
                <a:latin typeface="Times New Roman"/>
              </a:rPr>
              <a:t>&lt;Datum/Uhrzeit&gt;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mailto:bundesweite.frauenvernetzung@gmail.com" TargetMode="External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80400" y="2733840"/>
            <a:ext cx="8143560" cy="13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90000"/>
              </a:lnSpc>
              <a:buNone/>
            </a:pPr>
            <a:r>
              <a:rPr b="0" lang="de-AT" sz="5400" spc="-1" strike="noStrike">
                <a:solidFill>
                  <a:srgbClr val="ffffff"/>
                </a:solidFill>
                <a:latin typeface="Trebuchet MS"/>
              </a:rPr>
              <a:t>FraufraFrenvernetzung </a:t>
            </a:r>
            <a:endParaRPr b="0" lang="de-AT" sz="5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680400" y="4394160"/>
            <a:ext cx="8143560" cy="111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000"/>
          </a:bodyPr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AT" sz="3900" spc="-1" strike="noStrike">
                <a:solidFill>
                  <a:srgbClr val="ffffff"/>
                </a:solidFill>
                <a:latin typeface="Trebuchet MS"/>
              </a:rPr>
              <a:t>BAWO Fachtagung Wien 9.5.2022</a:t>
            </a:r>
            <a:endParaRPr b="0" lang="de-AT" sz="3900" spc="-1" strike="noStrike">
              <a:latin typeface="Arial"/>
            </a:endParaRPr>
          </a:p>
        </p:txBody>
      </p:sp>
      <p:pic>
        <p:nvPicPr>
          <p:cNvPr id="184" name="Picture 2" descr="Bidirektionaler Datenaustausch über das e-vendo Händler-Netzwerk"/>
          <p:cNvPicPr/>
          <p:nvPr/>
        </p:nvPicPr>
        <p:blipFill>
          <a:blip r:embed="rId1"/>
          <a:stretch/>
        </p:blipFill>
        <p:spPr>
          <a:xfrm>
            <a:off x="9676800" y="2589120"/>
            <a:ext cx="1981800" cy="1661400"/>
          </a:xfrm>
          <a:prstGeom prst="rect">
            <a:avLst/>
          </a:prstGeom>
          <a:ln w="0">
            <a:noFill/>
          </a:ln>
        </p:spPr>
      </p:pic>
      <p:pic>
        <p:nvPicPr>
          <p:cNvPr id="185" name="Picture 2" descr="Magdaman 2022"/>
          <p:cNvPicPr/>
          <p:nvPr/>
        </p:nvPicPr>
        <p:blipFill>
          <a:blip r:embed="rId2"/>
          <a:stretch/>
        </p:blipFill>
        <p:spPr>
          <a:xfrm>
            <a:off x="3847320" y="350640"/>
            <a:ext cx="4976640" cy="1990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rafik 2" descr=""/>
          <p:cNvPicPr/>
          <p:nvPr/>
        </p:nvPicPr>
        <p:blipFill>
          <a:blip r:embed="rId1"/>
          <a:stretch/>
        </p:blipFill>
        <p:spPr>
          <a:xfrm>
            <a:off x="10591920" y="596880"/>
            <a:ext cx="1599480" cy="1421640"/>
          </a:xfrm>
          <a:prstGeom prst="rect">
            <a:avLst/>
          </a:prstGeom>
          <a:ln w="0">
            <a:noFill/>
          </a:ln>
        </p:spPr>
      </p:pic>
      <p:pic>
        <p:nvPicPr>
          <p:cNvPr id="187" name="" descr=""/>
          <p:cNvPicPr/>
          <p:nvPr/>
        </p:nvPicPr>
        <p:blipFill>
          <a:blip r:embed="rId2"/>
          <a:stretch/>
        </p:blipFill>
        <p:spPr>
          <a:xfrm>
            <a:off x="1531080" y="1800"/>
            <a:ext cx="914328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080" cy="1080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de-AT" sz="3600" spc="-1" strike="noStrike">
                <a:solidFill>
                  <a:srgbClr val="ffffff"/>
                </a:solidFill>
                <a:latin typeface="Trebuchet MS"/>
              </a:rPr>
              <a:t>Bundesländer-Perspektiven</a:t>
            </a:r>
            <a:endParaRPr b="0" lang="de-AT" sz="36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360000" y="2341080"/>
            <a:ext cx="11180880" cy="359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5720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Trebuchet MS"/>
              <a:buAutoNum type="arabicPeriod"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</a:rPr>
              <a:t>Frauenspezifische Einrichtungen: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Städte-zentriert, regionale Unterschiede/Bedarfe, Frauenhäuser: Zielgruppen- &amp; Zugangs-unterschiede, kleinere &amp; viele verschiedene Träger in den Bundesländern, einzelne Aktivistinnen, ... 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Trebuchet MS"/>
              <a:buAutoNum type="arabicPeriod"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</a:rPr>
              <a:t>Frauenspezifische Netzwerke, Vernetzungsstrukturen und    –gruppen: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österreichweite Vernetzung wertvoll, große Unterschiede zwischen Bundesländern, kleine Vereine= Ressourcenfrage, bundes-länderübergreifende Vernetzung? ... 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Trebuchet MS"/>
              <a:buAutoNum type="arabicPeriod"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</a:rPr>
              <a:t>Genutzte Medien zum Sichtbarmachen weibl. Wohnungs-losigkeit: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Zeitungen, Newsletter, Radio, Youtube, ...</a:t>
            </a:r>
            <a:r>
              <a:rPr b="1" lang="de-AT" sz="2400" spc="-1" strike="noStrike">
                <a:solidFill>
                  <a:srgbClr val="000000"/>
                </a:solidFill>
                <a:latin typeface="Trebuchet MS"/>
              </a:rPr>
              <a:t>   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Trebuchet MS"/>
              <a:buAutoNum type="arabicPeriod"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</a:rPr>
              <a:t>Veränderte Strukturen durch Covid-19-Pandemie: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verminderte Niederschwelligkeit, fehlende digitale Kompetenzen, „Zuarbeit“,  ...</a:t>
            </a:r>
            <a:endParaRPr b="0" lang="de-AT" sz="2400" spc="-1" strike="noStrike">
              <a:latin typeface="Arial"/>
            </a:endParaRPr>
          </a:p>
        </p:txBody>
      </p:sp>
      <p:pic>
        <p:nvPicPr>
          <p:cNvPr id="190" name="Picture 2" descr="Bidirektionaler Datenaustausch über das e-vendo Händler-Netzwerk"/>
          <p:cNvPicPr/>
          <p:nvPr/>
        </p:nvPicPr>
        <p:blipFill>
          <a:blip r:embed="rId1"/>
          <a:stretch/>
        </p:blipFill>
        <p:spPr>
          <a:xfrm>
            <a:off x="10559520" y="609480"/>
            <a:ext cx="1631880" cy="1368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080" cy="1080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de-AT" sz="3600" spc="-1" strike="noStrike">
                <a:solidFill>
                  <a:srgbClr val="ffffff"/>
                </a:solidFill>
                <a:latin typeface="Trebuchet MS"/>
              </a:rPr>
              <a:t>                     </a:t>
            </a:r>
            <a:r>
              <a:rPr b="0" lang="de-AT" sz="3600" spc="-1" strike="noStrike">
                <a:solidFill>
                  <a:srgbClr val="ffffff"/>
                </a:solidFill>
                <a:latin typeface="Trebuchet MS"/>
              </a:rPr>
              <a:t>für neues Jahresthema</a:t>
            </a:r>
            <a:endParaRPr b="0" lang="de-AT" sz="36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80400" y="2196000"/>
            <a:ext cx="11256840" cy="449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7000"/>
          </a:bodyPr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de-AT" sz="32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Vernetzungsstrukturen innerhalb der Bundesländer verbessern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Anspruchsberechtigungen (für Frauenhäuser, geförderten Wohnbau,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für Sozial- und Gesundheitsleistungen)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Zugangskriterien für Frauenhäuser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Zugang zu Psychotherapie, psychologischer Beratung und spezifische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Angebote für psychisch Kranke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digitale Kompetenzen für a) Frauen und b) Mitarbeiterinnen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Zahlen: v.a. über nicht Anspruchsberechtigte (wer konnte z.B. nicht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aufgenommen werden?) </a:t>
            </a:r>
            <a:endParaRPr b="0" lang="de-AT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</a:rPr>
              <a:t>Kinderbetreuung 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de-AT" sz="2400" spc="-1" strike="noStrike">
              <a:latin typeface="Arial"/>
            </a:endParaRPr>
          </a:p>
        </p:txBody>
      </p:sp>
      <p:pic>
        <p:nvPicPr>
          <p:cNvPr id="193" name="Grafik 5" descr=""/>
          <p:cNvPicPr/>
          <p:nvPr/>
        </p:nvPicPr>
        <p:blipFill>
          <a:blip r:embed="rId1"/>
          <a:stretch/>
        </p:blipFill>
        <p:spPr>
          <a:xfrm>
            <a:off x="680400" y="624600"/>
            <a:ext cx="2620800" cy="135720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2" descr="Bidirektionaler Datenaustausch über das e-vendo Händler-Netzwerk"/>
          <p:cNvPicPr/>
          <p:nvPr/>
        </p:nvPicPr>
        <p:blipFill>
          <a:blip r:embed="rId2"/>
          <a:stretch/>
        </p:blipFill>
        <p:spPr>
          <a:xfrm>
            <a:off x="10559520" y="609480"/>
            <a:ext cx="1631880" cy="1368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080" cy="108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de-DE" sz="3600" spc="-1" strike="noStrike">
                <a:solidFill>
                  <a:srgbClr val="ffffff"/>
                </a:solidFill>
                <a:latin typeface="Trebuchet MS"/>
              </a:rPr>
              <a:t>Termine … Termine … </a:t>
            </a:r>
            <a:endParaRPr b="0" lang="de-AT" sz="3600" spc="-1" strike="noStrike">
              <a:latin typeface="Arial"/>
            </a:endParaRPr>
          </a:p>
        </p:txBody>
      </p:sp>
      <p:sp>
        <p:nvSpPr>
          <p:cNvPr id="196" name="Textfeld 5"/>
          <p:cNvSpPr/>
          <p:nvPr/>
        </p:nvSpPr>
        <p:spPr>
          <a:xfrm>
            <a:off x="802800" y="2136240"/>
            <a:ext cx="9613080" cy="374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via </a:t>
            </a:r>
            <a:r>
              <a:rPr b="1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ZOOM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 - montags 9.00-11.00 Uhr </a:t>
            </a:r>
            <a:endParaRPr b="0" lang="de-AT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Zoom-Link 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wird bei Interesse versandt.</a:t>
            </a:r>
            <a:endParaRPr b="0" lang="de-AT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de-DE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Bitte heute in Verteiler eintragen (Liste beim Eingang) oder per Mail an: </a:t>
            </a:r>
            <a:r>
              <a:rPr b="0" lang="de-DE" sz="2400" spc="-1" strike="noStrike" u="sng">
                <a:solidFill>
                  <a:srgbClr val="6ed4f6"/>
                </a:solidFill>
                <a:uFillTx/>
                <a:latin typeface="Trebuchet MS"/>
                <a:ea typeface="DejaVu Sans"/>
                <a:hlinkClick r:id="rId1"/>
              </a:rPr>
              <a:t>bundesweite.frauenvernetzung@gmail.com</a:t>
            </a:r>
            <a:r>
              <a:rPr b="0" lang="de-DE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 </a:t>
            </a: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b="1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23. Mai 2022</a:t>
            </a: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: Reflexion der Aktivitäten 2021/22</a:t>
            </a: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19. Sept. 2022</a:t>
            </a: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21. Nov. 2022</a:t>
            </a: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23. Jänner 2023</a:t>
            </a:r>
            <a:endParaRPr b="0" lang="de-AT" sz="24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Trebuchet MS"/>
                <a:ea typeface="DejaVu Sans"/>
              </a:rPr>
              <a:t>20. März 2023</a:t>
            </a:r>
            <a:endParaRPr b="0" lang="de-AT" sz="2400" spc="-1" strike="noStrike">
              <a:latin typeface="Arial"/>
            </a:endParaRPr>
          </a:p>
        </p:txBody>
      </p:sp>
      <p:pic>
        <p:nvPicPr>
          <p:cNvPr id="197" name="Picture 2" descr="Termine für Fußball Nachwuchs – Sportverein Buch"/>
          <p:cNvPicPr/>
          <p:nvPr/>
        </p:nvPicPr>
        <p:blipFill>
          <a:blip r:embed="rId2"/>
          <a:stretch/>
        </p:blipFill>
        <p:spPr>
          <a:xfrm>
            <a:off x="10586880" y="609480"/>
            <a:ext cx="1604520" cy="1370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rafik 2" descr=""/>
          <p:cNvPicPr/>
          <p:nvPr/>
        </p:nvPicPr>
        <p:blipFill>
          <a:blip r:embed="rId1"/>
          <a:stretch/>
        </p:blipFill>
        <p:spPr>
          <a:xfrm>
            <a:off x="812880" y="1876320"/>
            <a:ext cx="4657680" cy="3105000"/>
          </a:xfrm>
          <a:prstGeom prst="rect">
            <a:avLst/>
          </a:prstGeom>
          <a:ln w="0">
            <a:noFill/>
          </a:ln>
        </p:spPr>
      </p:pic>
      <p:pic>
        <p:nvPicPr>
          <p:cNvPr id="199" name="Picture 2" descr="PAKKO-Fragen: Diese Fragen wirken wie Motivations-Booster | impulse"/>
          <p:cNvPicPr/>
          <p:nvPr/>
        </p:nvPicPr>
        <p:blipFill>
          <a:blip r:embed="rId2"/>
          <a:stretch/>
        </p:blipFill>
        <p:spPr>
          <a:xfrm>
            <a:off x="5766480" y="1876320"/>
            <a:ext cx="4507200" cy="3171240"/>
          </a:xfrm>
          <a:prstGeom prst="rect">
            <a:avLst/>
          </a:prstGeom>
          <a:ln w="0">
            <a:noFill/>
          </a:ln>
        </p:spPr>
      </p:pic>
      <p:pic>
        <p:nvPicPr>
          <p:cNvPr id="200" name="Picture 2" descr="Bidirektionaler Datenaustausch über das e-vendo Händler-Netzwerk"/>
          <p:cNvPicPr/>
          <p:nvPr/>
        </p:nvPicPr>
        <p:blipFill>
          <a:blip r:embed="rId3"/>
          <a:stretch/>
        </p:blipFill>
        <p:spPr>
          <a:xfrm>
            <a:off x="10569600" y="558720"/>
            <a:ext cx="1621800" cy="1443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</TotalTime>
  <Application>LibreOffice/7.3.1.3$Linux_X86_64 LibreOffice_project/30$Build-3</Application>
  <AppVersion>15.0000</AppVersion>
  <Words>170</Words>
  <Paragraphs>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2022-05-03T15:25:14Z</dcterms:created>
  <dc:creator>brigitta.zierer@aon.at</dc:creator>
  <dc:description/>
  <dc:language>de-AT</dc:language>
  <cp:lastModifiedBy/>
  <dcterms:modified xsi:type="dcterms:W3CDTF">2022-05-09T13:59:40Z</dcterms:modified>
  <cp:revision>11</cp:revision>
  <dc:subject/>
  <dc:title>Frauenvernetzung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i4>7</vt:i4>
  </property>
</Properties>
</file>